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7"/>
  </p:notesMasterIdLst>
  <p:sldIdLst>
    <p:sldId id="262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147270359835262"/>
          <c:y val="3.3295501508426834E-2"/>
          <c:w val="0.43772173261876685"/>
          <c:h val="0.9334089969831462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8.92</c:v>
                </c:pt>
                <c:pt idx="1">
                  <c:v>1.08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Distribution by country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61-4F1C-A55B-0ADAB07E97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D61-4F1C-A55B-0ADAB07E97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D61-4F1C-A55B-0ADAB07E97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D61-4F1C-A55B-0ADAB07E97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D61-4F1C-A55B-0ADAB07E975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D61-4F1C-A55B-0ADAB07E975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D61-4F1C-A55B-0ADAB07E975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D61-4F1C-A55B-0ADAB07E9752}"/>
              </c:ext>
            </c:extLst>
          </c:dPt>
          <c:dLbls>
            <c:dLbl>
              <c:idx val="2"/>
              <c:layout>
                <c:manualLayout>
                  <c:x val="3.2317147856517937E-2"/>
                  <c:y val="8.422973170020414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844925634295663E-2"/>
                  <c:y val="6.65853747448235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8594706911635995E-2"/>
                  <c:y val="6.50747302420530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0324146981627297E-2"/>
                  <c:y val="0.2204892096821230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3.9623797025371832E-2"/>
                  <c:y val="5.671551472732572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8757655293088363E-2"/>
                  <c:y val="0.1354192184310294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2D61-4F1C-A55B-0ADAB07E975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'Distribution by country'!$A$2:$A$9</c:f>
              <c:strCache>
                <c:ptCount val="8"/>
                <c:pt idx="0">
                  <c:v>The Netherlands</c:v>
                </c:pt>
                <c:pt idx="1">
                  <c:v>Bulgaria</c:v>
                </c:pt>
                <c:pt idx="2">
                  <c:v>Romania</c:v>
                </c:pt>
                <c:pt idx="3">
                  <c:v>Belgium</c:v>
                </c:pt>
                <c:pt idx="4">
                  <c:v>Latvia</c:v>
                </c:pt>
                <c:pt idx="5">
                  <c:v>Croatia</c:v>
                </c:pt>
                <c:pt idx="6">
                  <c:v>Moldova</c:v>
                </c:pt>
                <c:pt idx="7">
                  <c:v>Turkey</c:v>
                </c:pt>
              </c:strCache>
            </c:strRef>
          </c:cat>
          <c:val>
            <c:numRef>
              <c:f>'Distribution by country'!$B$2:$B$9</c:f>
              <c:numCache>
                <c:formatCode>0%</c:formatCode>
                <c:ptCount val="8"/>
                <c:pt idx="0">
                  <c:v>0.5</c:v>
                </c:pt>
                <c:pt idx="1">
                  <c:v>0.36</c:v>
                </c:pt>
                <c:pt idx="2">
                  <c:v>0.05</c:v>
                </c:pt>
                <c:pt idx="3">
                  <c:v>0.03</c:v>
                </c:pt>
                <c:pt idx="4">
                  <c:v>0.03</c:v>
                </c:pt>
                <c:pt idx="5">
                  <c:v>0.01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2D61-4F1C-A55B-0ADAB07E9752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2D61-4F1C-A55B-0ADAB07E97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2D61-4F1C-A55B-0ADAB07E97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2D61-4F1C-A55B-0ADAB07E97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2D61-4F1C-A55B-0ADAB07E975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2D61-4F1C-A55B-0ADAB07E975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2D61-4F1C-A55B-0ADAB07E975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2D61-4F1C-A55B-0ADAB07E975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2D61-4F1C-A55B-0ADAB07E975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'Distribution by country'!$A$2:$A$9</c:f>
              <c:strCache>
                <c:ptCount val="8"/>
                <c:pt idx="0">
                  <c:v>The Netherlands</c:v>
                </c:pt>
                <c:pt idx="1">
                  <c:v>Bulgaria</c:v>
                </c:pt>
                <c:pt idx="2">
                  <c:v>Romania</c:v>
                </c:pt>
                <c:pt idx="3">
                  <c:v>Belgium</c:v>
                </c:pt>
                <c:pt idx="4">
                  <c:v>Latvia</c:v>
                </c:pt>
                <c:pt idx="5">
                  <c:v>Croatia</c:v>
                </c:pt>
                <c:pt idx="6">
                  <c:v>Moldova</c:v>
                </c:pt>
                <c:pt idx="7">
                  <c:v>Turkey</c:v>
                </c:pt>
              </c:strCache>
            </c:strRef>
          </c:cat>
          <c:val>
            <c:numRef>
              <c:f>'Distribution by country'!$C$2:$C$9</c:f>
              <c:numCache>
                <c:formatCode>General</c:formatCode>
                <c:ptCount val="8"/>
                <c:pt idx="0">
                  <c:v>44</c:v>
                </c:pt>
                <c:pt idx="1">
                  <c:v>32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2D61-4F1C-A55B-0ADAB07E975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Distribution</a:t>
            </a:r>
            <a:r>
              <a:rPr lang="en-US" baseline="0"/>
              <a:t> by standard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0B-41F3-BD6D-711A3332E9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90B-41F3-BD6D-711A3332E9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90B-41F3-BD6D-711A3332E9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90B-41F3-BD6D-711A3332E95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90B-41F3-BD6D-711A3332E95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90B-41F3-BD6D-711A3332E95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90B-41F3-BD6D-711A3332E95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90B-41F3-BD6D-711A3332E95B}"/>
              </c:ext>
            </c:extLst>
          </c:dPt>
          <c:dLbls>
            <c:dLbl>
              <c:idx val="3"/>
              <c:layout>
                <c:manualLayout>
                  <c:x val="2.6956474190726158E-2"/>
                  <c:y val="7.15336103820355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90B-41F3-BD6D-711A3332E95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34033245844294E-2"/>
                  <c:y val="6.195574511519393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90B-41F3-BD6D-711A3332E95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7449037620297411E-2"/>
                  <c:y val="7.2607538641003166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90B-41F3-BD6D-711A3332E95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0179352580927384E-2"/>
                  <c:y val="0.1585673665791776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690B-41F3-BD6D-711A3332E95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3202537182852142E-2"/>
                  <c:y val="7.060440361621460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690B-41F3-BD6D-711A3332E95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'Distribution by standard'!$A$2:$A$9</c:f>
              <c:strCache>
                <c:ptCount val="8"/>
                <c:pt idx="0">
                  <c:v>IFS 7</c:v>
                </c:pt>
                <c:pt idx="1">
                  <c:v>IFS Broker 3.1.</c:v>
                </c:pt>
                <c:pt idx="2">
                  <c:v>IFS Logistics 2.3.</c:v>
                </c:pt>
                <c:pt idx="3">
                  <c:v>IFS 8</c:v>
                </c:pt>
                <c:pt idx="4">
                  <c:v>IFS 7 &amp; BRC 9</c:v>
                </c:pt>
                <c:pt idx="5">
                  <c:v>BRC9</c:v>
                </c:pt>
                <c:pt idx="6">
                  <c:v>IFS Broker 3.1. &amp; IFS Logistics 2.3.</c:v>
                </c:pt>
                <c:pt idx="7">
                  <c:v>IFS Global Markets</c:v>
                </c:pt>
              </c:strCache>
            </c:strRef>
          </c:cat>
          <c:val>
            <c:numRef>
              <c:f>'Distribution by standard'!$B$2:$B$9</c:f>
              <c:numCache>
                <c:formatCode>0%</c:formatCode>
                <c:ptCount val="8"/>
                <c:pt idx="0">
                  <c:v>0.51</c:v>
                </c:pt>
                <c:pt idx="1">
                  <c:v>0.2</c:v>
                </c:pt>
                <c:pt idx="2">
                  <c:v>0.14000000000000001</c:v>
                </c:pt>
                <c:pt idx="3">
                  <c:v>0.05</c:v>
                </c:pt>
                <c:pt idx="4">
                  <c:v>0.05</c:v>
                </c:pt>
                <c:pt idx="5">
                  <c:v>0.03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690B-41F3-BD6D-711A3332E95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690B-41F3-BD6D-711A3332E9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690B-41F3-BD6D-711A3332E95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690B-41F3-BD6D-711A3332E9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8-690B-41F3-BD6D-711A3332E95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690B-41F3-BD6D-711A3332E95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690B-41F3-BD6D-711A3332E95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690B-41F3-BD6D-711A3332E95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690B-41F3-BD6D-711A3332E95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'Distribution by standard'!$A$2:$A$9</c:f>
              <c:strCache>
                <c:ptCount val="8"/>
                <c:pt idx="0">
                  <c:v>IFS 7</c:v>
                </c:pt>
                <c:pt idx="1">
                  <c:v>IFS Broker 3.1.</c:v>
                </c:pt>
                <c:pt idx="2">
                  <c:v>IFS Logistics 2.3.</c:v>
                </c:pt>
                <c:pt idx="3">
                  <c:v>IFS 8</c:v>
                </c:pt>
                <c:pt idx="4">
                  <c:v>IFS 7 &amp; BRC 9</c:v>
                </c:pt>
                <c:pt idx="5">
                  <c:v>BRC9</c:v>
                </c:pt>
                <c:pt idx="6">
                  <c:v>IFS Broker 3.1. &amp; IFS Logistics 2.3.</c:v>
                </c:pt>
                <c:pt idx="7">
                  <c:v>IFS Global Markets</c:v>
                </c:pt>
              </c:strCache>
            </c:strRef>
          </c:cat>
          <c:val>
            <c:numRef>
              <c:f>'Distribution by standard'!$C$2:$C$9</c:f>
              <c:numCache>
                <c:formatCode>General</c:formatCode>
                <c:ptCount val="8"/>
                <c:pt idx="0">
                  <c:v>46</c:v>
                </c:pt>
                <c:pt idx="1">
                  <c:v>18</c:v>
                </c:pt>
                <c:pt idx="2">
                  <c:v>12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1-690B-41F3-BD6D-711A3332E95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225765529308839"/>
          <c:y val="0.16187703168347384"/>
          <c:w val="0.39496456692913384"/>
          <c:h val="0.7925183801035563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1. The contact with Certima office regarding requests, offers and planning of audits is</a:t>
            </a:r>
            <a:r>
              <a:rPr lang="en-US" sz="1600" baseline="0"/>
              <a:t> pleasant, the handling of questions is smooth and correct.</a:t>
            </a:r>
            <a:endParaRPr lang="en-US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8DC-4D69-B016-A778FF78E9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8DC-4D69-B016-A778FF78E9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8DC-4D69-B016-A778FF78E98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'Questions 1'!$A$2:$A$4</c:f>
              <c:strCache>
                <c:ptCount val="3"/>
                <c:pt idx="0">
                  <c:v>Agree, as expected</c:v>
                </c:pt>
                <c:pt idx="1">
                  <c:v>Disagree, below expectation </c:v>
                </c:pt>
                <c:pt idx="2">
                  <c:v>Strongly agree, beyond expectations</c:v>
                </c:pt>
              </c:strCache>
            </c:strRef>
          </c:cat>
          <c:val>
            <c:numRef>
              <c:f>'Questions 1'!$B$2:$B$4</c:f>
              <c:numCache>
                <c:formatCode>0%</c:formatCode>
                <c:ptCount val="3"/>
                <c:pt idx="0">
                  <c:v>0.6</c:v>
                </c:pt>
                <c:pt idx="1">
                  <c:v>0.01</c:v>
                </c:pt>
                <c:pt idx="2">
                  <c:v>0.39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8DC-4D69-B016-A778FF78E98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2. The auditor has good knowledge of our industry, products and processes.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827-4139-8C8E-E76A90DEB7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827-4139-8C8E-E76A90DEB71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2'!$A$2:$A$3</c:f>
              <c:strCache>
                <c:ptCount val="2"/>
                <c:pt idx="0">
                  <c:v>Agree, as expected</c:v>
                </c:pt>
                <c:pt idx="1">
                  <c:v>Strongly agree, beyond expectations</c:v>
                </c:pt>
              </c:strCache>
            </c:strRef>
          </c:cat>
          <c:val>
            <c:numRef>
              <c:f>'Question 2'!$B$2:$B$3</c:f>
              <c:numCache>
                <c:formatCode>0%</c:formatCode>
                <c:ptCount val="2"/>
                <c:pt idx="0">
                  <c:v>0.42</c:v>
                </c:pt>
                <c:pt idx="1">
                  <c:v>0.57999999999999996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827-4139-8C8E-E76A90DEB71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3. The auditor has explained his findings carefully and convincingly substantiated.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13-4ADF-B2BF-586BA75A98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13-4ADF-B2BF-586BA75A98C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'Question 3'!$A$2:$A$3</c:f>
              <c:strCache>
                <c:ptCount val="2"/>
                <c:pt idx="0">
                  <c:v>Agree, as expected</c:v>
                </c:pt>
                <c:pt idx="1">
                  <c:v>Strongly agree, beyond expectations</c:v>
                </c:pt>
              </c:strCache>
            </c:strRef>
          </c:cat>
          <c:val>
            <c:numRef>
              <c:f>'Question 3'!$B$2:$B$3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13-4ADF-B2BF-586BA75A98C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4. What grade do you give for our cooperation?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111111111111108E-2"/>
          <c:y val="0.18560185185185185"/>
          <c:w val="0.85275962379702541"/>
          <c:h val="0.77736111111111106"/>
        </c:manualLayout>
      </c:layout>
      <c:pie3DChart>
        <c:varyColors val="1"/>
        <c:ser>
          <c:idx val="0"/>
          <c:order val="0"/>
          <c:tx>
            <c:strRef>
              <c:f>'Question 4'!$B$1</c:f>
              <c:strCache>
                <c:ptCount val="1"/>
                <c:pt idx="0">
                  <c:v>89 Votes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29-49D5-ACB4-BA6700CFEC7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29-49D5-ACB4-BA6700CFEC7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E29-49D5-ACB4-BA6700CFEC7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E29-49D5-ACB4-BA6700CFEC7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E29-49D5-ACB4-BA6700CFEC77}"/>
              </c:ext>
            </c:extLst>
          </c:dPt>
          <c:dLbls>
            <c:dLbl>
              <c:idx val="1"/>
              <c:layout>
                <c:manualLayout>
                  <c:x val="-3.655096237970254E-2"/>
                  <c:y val="0.11600503062117236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E29-49D5-ACB4-BA6700CFEC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'Question 4'!$A$2:$A$6</c:f>
              <c:numCache>
                <c:formatCode>General</c:formatCode>
                <c:ptCount val="5"/>
                <c:pt idx="0">
                  <c:v>4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cat>
          <c:val>
            <c:numRef>
              <c:f>'Question 4'!$B$2:$B$6</c:f>
              <c:numCache>
                <c:formatCode>0%</c:formatCode>
                <c:ptCount val="5"/>
                <c:pt idx="0">
                  <c:v>0.01</c:v>
                </c:pt>
                <c:pt idx="1">
                  <c:v>0.08</c:v>
                </c:pt>
                <c:pt idx="2">
                  <c:v>0.3</c:v>
                </c:pt>
                <c:pt idx="3">
                  <c:v>0.18</c:v>
                </c:pt>
                <c:pt idx="4">
                  <c:v>0.43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3E29-49D5-ACB4-BA6700CFEC7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0.03257</cdr:x>
      <cdr:y>0.30408</cdr:y>
    </cdr:from>
    <cdr:to>
      <cdr:x>0.26587</cdr:x>
      <cdr:y>0.69592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1379" y="1275844"/>
          <a:ext cx="2087418" cy="1644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Our customers rate us at</a:t>
          </a:r>
          <a:endParaRPr lang="en-US" sz="2800" b="1" dirty="0">
            <a:ln w="0"/>
            <a:solidFill>
              <a:schemeClr val="accent1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0.42279</cdr:x>
      <cdr:y>0.29799</cdr:y>
    </cdr:from>
    <cdr:to>
      <cdr:x>0.64783</cdr:x>
      <cdr:y>0.67002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82724" y="1250285"/>
          <a:ext cx="2013528" cy="1560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0.5797</cdr:x>
      <cdr:y>0.364</cdr:y>
    </cdr:from>
    <cdr:to>
      <cdr:x>0.7521</cdr:x>
      <cdr:y>0.59955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86652" y="1527261"/>
          <a:ext cx="1542472" cy="988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5400" dirty="0" smtClean="0">
              <a:solidFill>
                <a:schemeClr val="tx1"/>
              </a:solidFill>
            </a:rPr>
            <a:t>8,92</a:t>
          </a:r>
          <a:endParaRPr lang="en-US" sz="5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0.24935</cdr:x>
      <cdr:y>0.39323</cdr:y>
    </cdr:from>
    <cdr:to>
      <cdr:x>0.4104</cdr:x>
      <cdr:y>0.60677</cdr:y>
    </cdr:to>
    <cdr:sp macro="" textlink="">
      <cdr:nvSpPr>
        <cdr:cNvPr id="5" name="Striped Right Arrow 4"/>
        <cdr:cNvSpPr/>
      </cdr:nvSpPr>
      <cdr:spPr>
        <a:xfrm xmlns:a="http://schemas.openxmlformats.org/drawingml/2006/main">
          <a:off x="2231015" y="1649917"/>
          <a:ext cx="1440873" cy="895927"/>
        </a:xfrm>
        <a:prstGeom xmlns:a="http://schemas.openxmlformats.org/drawingml/2006/main" prst="stripedRight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27C7-ECC5-43A9-B2A3-91092DA001EB}" type="datetimeFigureOut">
              <a:rPr lang="en-US" smtClean="0"/>
              <a:t>01-Feb-24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47333-7C70-4909-BFED-0096E2E3A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0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7333-7C70-4909-BFED-0096E2E3AC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837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47333-7C70-4909-BFED-0096E2E3AC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6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52702-2F8F-4F84-BE15-1EBE97CEA29B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3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B2B93-FC35-4121-A162-9230C622A9A3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23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D2FC1-51BA-47AF-B7EF-FE0FFBFBDCE3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7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DAF14-F9A7-40A9-9E72-BF640425EF50}" type="datetime1">
              <a:rPr lang="en-US" smtClean="0"/>
              <a:t>01-Feb-24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0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DD44-4556-4E38-981A-13001039DA13}" type="datetime1">
              <a:rPr lang="en-US" smtClean="0"/>
              <a:t>01-Feb-24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16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CE8FD-4C83-4CD4-BD69-D1EFBA2848B2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1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DECC-FB4E-4091-8F6E-69784BF7E03C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514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A659-372E-46A2-8A0B-5CEFBE1D9BEC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69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19B0-0712-499A-9773-3C25825F8E36}" type="datetime1">
              <a:rPr lang="en-US" smtClean="0"/>
              <a:t>01-Feb-24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1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438E1-A8BC-49FD-B3AF-3B53573B0F40}" type="datetime1">
              <a:rPr lang="en-US" smtClean="0"/>
              <a:t>01-Feb-24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68374-6611-49AD-BA22-1595733DD4A4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74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D5E31-9890-48B3-8C0B-15E8ED181B7D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799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EEE2-9F12-4B09-B79A-3763E29383AE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33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D4D65-04BB-4202-BD64-B0E95418E151}" type="datetime1">
              <a:rPr lang="en-US" smtClean="0"/>
              <a:t>01-Feb-24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34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4636A-E996-4D3A-BE03-CB727860B1B2}" type="datetime1">
              <a:rPr lang="en-US" smtClean="0"/>
              <a:t>01-Feb-24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83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36897-DB8F-4D1F-8646-4FEA8807FAB6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45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47F60-135A-46EA-9106-2EF55DFA3A21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8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866A495-243E-4A94-9FBA-5B1EB0CBA2F3}" type="datetime1">
              <a:rPr lang="en-US" smtClean="0"/>
              <a:t>01-Feb-24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8569E-AF58-4C6A-AB68-F984811A7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03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smtClean="0"/>
              <a:t>Certima Customer Survey</a:t>
            </a:r>
            <a:endParaRPr lang="en-US" sz="5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2024</a:t>
            </a:r>
            <a:endParaRPr lang="en-US" sz="3600" dirty="0"/>
          </a:p>
          <a:p>
            <a:endParaRPr lang="en-US" sz="36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xmlns="" id="{0576AC42-5D36-EE7E-BB5C-7FB8D2A52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832" cy="78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8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/>
          <a:lstStyle/>
          <a:p>
            <a:r>
              <a:rPr lang="en-US" dirty="0" smtClean="0"/>
              <a:t>Overall service score</a:t>
            </a:r>
            <a:endParaRPr lang="en-US" dirty="0"/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227525"/>
              </p:ext>
            </p:extLst>
          </p:nvPr>
        </p:nvGraphicFramePr>
        <p:xfrm>
          <a:off x="1103312" y="1557695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xmlns="" id="{0576AC42-5D36-EE7E-BB5C-7FB8D2A52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832" cy="784864"/>
          </a:xfrm>
          <a:prstGeom prst="rect">
            <a:avLst/>
          </a:prstGeom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2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611419" y="5966691"/>
            <a:ext cx="7499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prstClr val="white"/>
                </a:solidFill>
              </a:rPr>
              <a:t>Based on </a:t>
            </a:r>
            <a:r>
              <a:rPr lang="en-US" b="1" dirty="0" smtClean="0">
                <a:solidFill>
                  <a:prstClr val="white"/>
                </a:solidFill>
              </a:rPr>
              <a:t>90 reviews of Certima customers</a:t>
            </a:r>
            <a:r>
              <a:rPr lang="en-US" dirty="0" smtClean="0">
                <a:solidFill>
                  <a:prstClr val="white"/>
                </a:solidFill>
              </a:rPr>
              <a:t>, the majority submitted </a:t>
            </a:r>
            <a:r>
              <a:rPr lang="en-US" dirty="0">
                <a:solidFill>
                  <a:prstClr val="white"/>
                </a:solidFill>
              </a:rPr>
              <a:t>their feedback in December 2023 and January </a:t>
            </a:r>
            <a:r>
              <a:rPr lang="en-US" dirty="0" smtClean="0">
                <a:solidFill>
                  <a:prstClr val="white"/>
                </a:solidFill>
              </a:rPr>
              <a:t>2024</a:t>
            </a:r>
            <a:endParaRPr lang="en-US" dirty="0">
              <a:solidFill>
                <a:prstClr val="white"/>
              </a:solidFill>
            </a:endParaRP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673A56D-B430-5C2F-003B-D18495DB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/>
              <a:t>    </a:t>
            </a:r>
            <a:r>
              <a:rPr lang="en-US" b="1" dirty="0"/>
              <a:t>Certima Customer </a:t>
            </a:r>
            <a:r>
              <a:rPr lang="en-US" b="1" dirty="0"/>
              <a:t>S</a:t>
            </a:r>
            <a:r>
              <a:rPr lang="en-US" b="1" dirty="0" smtClean="0"/>
              <a:t>urvey</a:t>
            </a:r>
            <a:r>
              <a:rPr lang="en-US" dirty="0"/>
              <a:t/>
            </a:r>
            <a:br>
              <a:rPr lang="en-US" dirty="0"/>
            </a:br>
            <a:endParaRPr lang="en-US" sz="1600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xmlns="" id="{0576AC42-5D36-EE7E-BB5C-7FB8D2A52E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832" cy="78486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CB37EBD9-0360-6524-289B-95FEEBE82E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199796"/>
              </p:ext>
            </p:extLst>
          </p:nvPr>
        </p:nvGraphicFramePr>
        <p:xfrm>
          <a:off x="927832" y="2432856"/>
          <a:ext cx="4572000" cy="3383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0DC6EF0F-F14C-8BFB-2642-8E4FFA53D0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366585"/>
              </p:ext>
            </p:extLst>
          </p:nvPr>
        </p:nvGraphicFramePr>
        <p:xfrm>
          <a:off x="6272415" y="2432857"/>
          <a:ext cx="4572000" cy="3383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0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1A15895-8BFB-68F1-928E-E3A3993CFA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/>
              <a:t>    </a:t>
            </a:r>
            <a:r>
              <a:rPr lang="en-US" b="1" dirty="0"/>
              <a:t>Certima Customer </a:t>
            </a:r>
            <a:r>
              <a:rPr lang="en-US" b="1" dirty="0"/>
              <a:t>S</a:t>
            </a:r>
            <a:r>
              <a:rPr lang="en-US" b="1" dirty="0" smtClean="0"/>
              <a:t>urvey</a:t>
            </a:r>
            <a:r>
              <a:rPr lang="en-US" dirty="0"/>
              <a:t/>
            </a:r>
            <a:br>
              <a:rPr lang="en-US" dirty="0"/>
            </a:br>
            <a:endParaRPr lang="en-US" sz="16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37053252-CADB-E29D-2B5E-859F268578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690376"/>
              </p:ext>
            </p:extLst>
          </p:nvPr>
        </p:nvGraphicFramePr>
        <p:xfrm>
          <a:off x="985521" y="2057398"/>
          <a:ext cx="4572000" cy="3691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491C2D6D-9910-F831-14F4-8B0948265D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166205"/>
              </p:ext>
            </p:extLst>
          </p:nvPr>
        </p:nvGraphicFramePr>
        <p:xfrm>
          <a:off x="6339840" y="2057397"/>
          <a:ext cx="4572000" cy="3691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xmlns="" id="{0576AC42-5D36-EE7E-BB5C-7FB8D2A52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832" cy="78486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2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0893FD08-83B9-0428-232B-2DC1821916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/>
              <a:t>   </a:t>
            </a:r>
            <a:r>
              <a:rPr lang="en-US" b="1" dirty="0"/>
              <a:t>Certima Customer </a:t>
            </a:r>
            <a:r>
              <a:rPr lang="en-US" b="1" dirty="0"/>
              <a:t>S</a:t>
            </a:r>
            <a:r>
              <a:rPr lang="en-US" b="1" dirty="0" smtClean="0"/>
              <a:t>urvey</a:t>
            </a:r>
            <a:r>
              <a:rPr lang="en-US" dirty="0"/>
              <a:t/>
            </a:r>
            <a:br>
              <a:rPr lang="en-US" dirty="0"/>
            </a:br>
            <a:endParaRPr lang="en-US" sz="16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xmlns="" id="{BDE7391F-29D4-C41A-ED7C-0CFBD0C7AA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9320905"/>
              </p:ext>
            </p:extLst>
          </p:nvPr>
        </p:nvGraphicFramePr>
        <p:xfrm>
          <a:off x="1361440" y="2168742"/>
          <a:ext cx="4572000" cy="3627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xmlns="" id="{3734FCC7-0244-2F1B-E41A-B67740F024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250281"/>
              </p:ext>
            </p:extLst>
          </p:nvPr>
        </p:nvGraphicFramePr>
        <p:xfrm>
          <a:off x="6431280" y="2163244"/>
          <a:ext cx="4572000" cy="3627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xmlns="" id="{0576AC42-5D36-EE7E-BB5C-7FB8D2A52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7832" cy="78486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8569E-AF58-4C6A-AB68-F984811A7D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2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447</TotalTime>
  <Words>134</Words>
  <Application>Microsoft Office PowerPoint</Application>
  <PresentationFormat>Widescreen</PresentationFormat>
  <Paragraphs>33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</vt:lpstr>
      <vt:lpstr>Certima Customer Survey</vt:lpstr>
      <vt:lpstr>Overall service score</vt:lpstr>
      <vt:lpstr>    Certima Customer Survey </vt:lpstr>
      <vt:lpstr>    Certima Customer Survey </vt:lpstr>
      <vt:lpstr>   Certima Customer Survey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Certima Scores High  across BRCGS, IFS, RvA and  our customers</dc:title>
  <dc:creator>Milena Genkova</dc:creator>
  <cp:lastModifiedBy>Vladislava Zapryanova</cp:lastModifiedBy>
  <cp:revision>33</cp:revision>
  <dcterms:created xsi:type="dcterms:W3CDTF">2023-04-06T04:13:53Z</dcterms:created>
  <dcterms:modified xsi:type="dcterms:W3CDTF">2024-02-01T11:57:16Z</dcterms:modified>
</cp:coreProperties>
</file>